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9" r:id="rId1"/>
  </p:sldMasterIdLst>
  <p:sldIdLst>
    <p:sldId id="256"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5226" autoAdjust="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25F5F-C933-49C4-BC6F-356E4AA6A6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0C5BF8-6E60-46A1-A6C9-1D0EE7D1F9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CA04862-5A28-42A1-8B37-7229E79E3FAE}"/>
              </a:ext>
            </a:extLst>
          </p:cNvPr>
          <p:cNvSpPr>
            <a:spLocks noGrp="1"/>
          </p:cNvSpPr>
          <p:nvPr>
            <p:ph type="dt" sz="half" idx="10"/>
          </p:nvPr>
        </p:nvSpPr>
        <p:spPr/>
        <p:txBody>
          <a:bodyPr/>
          <a:lstStyle/>
          <a:p>
            <a:fld id="{EA0C0817-A112-4847-8014-A94B7D2A4EA3}" type="datetime1">
              <a:rPr lang="en-US" smtClean="0"/>
              <a:t>3/30/2020</a:t>
            </a:fld>
            <a:endParaRPr lang="en-US" dirty="0"/>
          </a:p>
        </p:txBody>
      </p:sp>
      <p:sp>
        <p:nvSpPr>
          <p:cNvPr id="5" name="Footer Placeholder 4">
            <a:extLst>
              <a:ext uri="{FF2B5EF4-FFF2-40B4-BE49-F238E27FC236}">
                <a16:creationId xmlns:a16="http://schemas.microsoft.com/office/drawing/2014/main" id="{C9D5C5B0-5F38-4946-AD0C-D55982A7EB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6D63FC-2DBD-4318-9AB3-17A76F9034C0}"/>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45217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191D4-C3F6-4546-98E0-FD5387A635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8804E0F-50AE-4CFB-9CDF-01D201DFDA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BD44E-E508-4D90-8C66-3380BB483D13}"/>
              </a:ext>
            </a:extLst>
          </p:cNvPr>
          <p:cNvSpPr>
            <a:spLocks noGrp="1"/>
          </p:cNvSpPr>
          <p:nvPr>
            <p:ph type="dt" sz="half" idx="10"/>
          </p:nvPr>
        </p:nvSpPr>
        <p:spPr/>
        <p:txBody>
          <a:bodyPr/>
          <a:lstStyle/>
          <a:p>
            <a:fld id="{F6FA2B21-3FCD-4721-B95C-427943F61125}" type="datetime1">
              <a:rPr lang="en-US" smtClean="0"/>
              <a:t>3/30/2020</a:t>
            </a:fld>
            <a:endParaRPr lang="en-US"/>
          </a:p>
        </p:txBody>
      </p:sp>
      <p:sp>
        <p:nvSpPr>
          <p:cNvPr id="5" name="Footer Placeholder 4">
            <a:extLst>
              <a:ext uri="{FF2B5EF4-FFF2-40B4-BE49-F238E27FC236}">
                <a16:creationId xmlns:a16="http://schemas.microsoft.com/office/drawing/2014/main" id="{282925CD-3C54-4297-ADF9-A6931DFB7C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CC5C402-BF47-4B70-82F2-96417627E019}"/>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71577787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D53D58-94AA-4C73-941B-A8AADBB7808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D9E9D0-B738-4D4D-AB96-A5C48DA13B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1ACC6A-3F35-4E66-8824-B7F91E4B01C1}"/>
              </a:ext>
            </a:extLst>
          </p:cNvPr>
          <p:cNvSpPr>
            <a:spLocks noGrp="1"/>
          </p:cNvSpPr>
          <p:nvPr>
            <p:ph type="dt" sz="half" idx="10"/>
          </p:nvPr>
        </p:nvSpPr>
        <p:spPr/>
        <p:txBody>
          <a:bodyPr/>
          <a:lstStyle/>
          <a:p>
            <a:fld id="{F6FA2B21-3FCD-4721-B95C-427943F61125}" type="datetime1">
              <a:rPr lang="en-US" smtClean="0"/>
              <a:t>3/30/2020</a:t>
            </a:fld>
            <a:endParaRPr lang="en-US"/>
          </a:p>
        </p:txBody>
      </p:sp>
      <p:sp>
        <p:nvSpPr>
          <p:cNvPr id="5" name="Footer Placeholder 4">
            <a:extLst>
              <a:ext uri="{FF2B5EF4-FFF2-40B4-BE49-F238E27FC236}">
                <a16:creationId xmlns:a16="http://schemas.microsoft.com/office/drawing/2014/main" id="{AA063947-E0AE-4325-8486-1801BBDBFFA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C6C3FA7-55B1-4C6E-B0AC-33CE2C22DA04}"/>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65910825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38C14-6E53-4846-B526-40296601F6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B9522F-10E9-49E8-B0D5-2C5463EA0E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760EC-0C5C-4742-88AC-9610381698FC}"/>
              </a:ext>
            </a:extLst>
          </p:cNvPr>
          <p:cNvSpPr>
            <a:spLocks noGrp="1"/>
          </p:cNvSpPr>
          <p:nvPr>
            <p:ph type="dt" sz="half" idx="10"/>
          </p:nvPr>
        </p:nvSpPr>
        <p:spPr/>
        <p:txBody>
          <a:bodyPr/>
          <a:lstStyle/>
          <a:p>
            <a:fld id="{F6FA2B21-3FCD-4721-B95C-427943F61125}" type="datetime1">
              <a:rPr lang="en-US" smtClean="0"/>
              <a:t>3/30/2020</a:t>
            </a:fld>
            <a:endParaRPr lang="en-US"/>
          </a:p>
        </p:txBody>
      </p:sp>
      <p:sp>
        <p:nvSpPr>
          <p:cNvPr id="5" name="Footer Placeholder 4">
            <a:extLst>
              <a:ext uri="{FF2B5EF4-FFF2-40B4-BE49-F238E27FC236}">
                <a16:creationId xmlns:a16="http://schemas.microsoft.com/office/drawing/2014/main" id="{4CD6829A-8F5A-48A8-9AB4-DCEF90348FE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5C313B-B02F-4B20-B82F-EA9C2F4D87B5}"/>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56431188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698D8-91C8-4E6D-A71C-14ED608CF8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27CE83-3C26-4A2C-8C58-D7AEAAE0E1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7A0691B-1D5C-443C-8D94-A98E4F66B44E}"/>
              </a:ext>
            </a:extLst>
          </p:cNvPr>
          <p:cNvSpPr>
            <a:spLocks noGrp="1"/>
          </p:cNvSpPr>
          <p:nvPr>
            <p:ph type="dt" sz="half" idx="10"/>
          </p:nvPr>
        </p:nvSpPr>
        <p:spPr/>
        <p:txBody>
          <a:bodyPr/>
          <a:lstStyle/>
          <a:p>
            <a:fld id="{F6FA2B21-3FCD-4721-B95C-427943F61125}" type="datetime1">
              <a:rPr lang="en-US" smtClean="0"/>
              <a:t>3/30/2020</a:t>
            </a:fld>
            <a:endParaRPr lang="en-US"/>
          </a:p>
        </p:txBody>
      </p:sp>
      <p:sp>
        <p:nvSpPr>
          <p:cNvPr id="5" name="Footer Placeholder 4">
            <a:extLst>
              <a:ext uri="{FF2B5EF4-FFF2-40B4-BE49-F238E27FC236}">
                <a16:creationId xmlns:a16="http://schemas.microsoft.com/office/drawing/2014/main" id="{C9875EAD-1C4E-46B5-A02B-6B9CFFAACE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B062330-67AA-4DC9-96CA-36669FAE3C65}"/>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14966288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294AB-A4B5-418B-AB43-E78981C378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0DD306-482D-4B0C-B232-B5EB2B4491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3A5F9F-9801-4541-85A0-5D995494375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96BC28-5E0F-4583-88D2-659C0B10BEB7}"/>
              </a:ext>
            </a:extLst>
          </p:cNvPr>
          <p:cNvSpPr>
            <a:spLocks noGrp="1"/>
          </p:cNvSpPr>
          <p:nvPr>
            <p:ph type="dt" sz="half" idx="10"/>
          </p:nvPr>
        </p:nvSpPr>
        <p:spPr/>
        <p:txBody>
          <a:bodyPr/>
          <a:lstStyle/>
          <a:p>
            <a:fld id="{F6FA2B21-3FCD-4721-B95C-427943F61125}" type="datetime1">
              <a:rPr lang="en-US" smtClean="0"/>
              <a:t>3/30/2020</a:t>
            </a:fld>
            <a:endParaRPr lang="en-US"/>
          </a:p>
        </p:txBody>
      </p:sp>
      <p:sp>
        <p:nvSpPr>
          <p:cNvPr id="6" name="Footer Placeholder 5">
            <a:extLst>
              <a:ext uri="{FF2B5EF4-FFF2-40B4-BE49-F238E27FC236}">
                <a16:creationId xmlns:a16="http://schemas.microsoft.com/office/drawing/2014/main" id="{26C07C44-BE84-48E1-99C8-BBDF2FFB555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D32BB04-C82C-475D-9932-0DD21E8039FC}"/>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0325133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B548-52A4-4630-9FBC-FB3FDB0D97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71A0D0-096A-45CF-919B-434D5819B8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D6342B-CC6E-4CEB-942B-F8C7135990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3DF663-FB17-4F52-82F6-1A4809401C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7436F3E-00FE-4B09-85A8-81E8567E0F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382A6E-0D73-4479-8646-1BEAD2AC0414}"/>
              </a:ext>
            </a:extLst>
          </p:cNvPr>
          <p:cNvSpPr>
            <a:spLocks noGrp="1"/>
          </p:cNvSpPr>
          <p:nvPr>
            <p:ph type="dt" sz="half" idx="10"/>
          </p:nvPr>
        </p:nvSpPr>
        <p:spPr/>
        <p:txBody>
          <a:bodyPr/>
          <a:lstStyle/>
          <a:p>
            <a:fld id="{F6FA2B21-3FCD-4721-B95C-427943F61125}" type="datetime1">
              <a:rPr lang="en-US" smtClean="0"/>
              <a:t>3/30/2020</a:t>
            </a:fld>
            <a:endParaRPr lang="en-US"/>
          </a:p>
        </p:txBody>
      </p:sp>
      <p:sp>
        <p:nvSpPr>
          <p:cNvPr id="8" name="Footer Placeholder 7">
            <a:extLst>
              <a:ext uri="{FF2B5EF4-FFF2-40B4-BE49-F238E27FC236}">
                <a16:creationId xmlns:a16="http://schemas.microsoft.com/office/drawing/2014/main" id="{0FFC8E8E-8E84-45EA-9AE0-9A7D1C09766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7AF2D9D-343C-4823-BF5B-6F84C74DC39B}"/>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4959485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C680E-3E53-49FD-A34A-E00E552F46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D2FCE8-B656-4301-A7A8-93604B744BB4}"/>
              </a:ext>
            </a:extLst>
          </p:cNvPr>
          <p:cNvSpPr>
            <a:spLocks noGrp="1"/>
          </p:cNvSpPr>
          <p:nvPr>
            <p:ph type="dt" sz="half" idx="10"/>
          </p:nvPr>
        </p:nvSpPr>
        <p:spPr/>
        <p:txBody>
          <a:bodyPr/>
          <a:lstStyle/>
          <a:p>
            <a:fld id="{F6FA2B21-3FCD-4721-B95C-427943F61125}" type="datetime1">
              <a:rPr lang="en-US" smtClean="0"/>
              <a:t>3/30/2020</a:t>
            </a:fld>
            <a:endParaRPr lang="en-US"/>
          </a:p>
        </p:txBody>
      </p:sp>
      <p:sp>
        <p:nvSpPr>
          <p:cNvPr id="4" name="Footer Placeholder 3">
            <a:extLst>
              <a:ext uri="{FF2B5EF4-FFF2-40B4-BE49-F238E27FC236}">
                <a16:creationId xmlns:a16="http://schemas.microsoft.com/office/drawing/2014/main" id="{4A26683C-DAD3-45E8-9D1E-A9DA454DD75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ADF2923-46B4-45AC-8EC2-1B0738D1B4FF}"/>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206686623"/>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65DA21-80BA-45E1-9FE4-D315ACCCCDCE}"/>
              </a:ext>
            </a:extLst>
          </p:cNvPr>
          <p:cNvSpPr>
            <a:spLocks noGrp="1"/>
          </p:cNvSpPr>
          <p:nvPr>
            <p:ph type="dt" sz="half" idx="10"/>
          </p:nvPr>
        </p:nvSpPr>
        <p:spPr/>
        <p:txBody>
          <a:bodyPr/>
          <a:lstStyle/>
          <a:p>
            <a:fld id="{F6FA2B21-3FCD-4721-B95C-427943F61125}" type="datetime1">
              <a:rPr lang="en-US" smtClean="0"/>
              <a:t>3/30/2020</a:t>
            </a:fld>
            <a:endParaRPr lang="en-US"/>
          </a:p>
        </p:txBody>
      </p:sp>
      <p:sp>
        <p:nvSpPr>
          <p:cNvPr id="3" name="Footer Placeholder 2">
            <a:extLst>
              <a:ext uri="{FF2B5EF4-FFF2-40B4-BE49-F238E27FC236}">
                <a16:creationId xmlns:a16="http://schemas.microsoft.com/office/drawing/2014/main" id="{450962AE-A7DD-48B3-B4D3-E951C0865D6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5E53CFC-9CAF-4339-96A8-4EE7AB51CA69}"/>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6313131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41630-5CF4-441A-B3AE-6A504C61E7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E8915F-227C-4322-886B-A9B6184D50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CE15A0-12AD-4B14-A4E8-A1C410929F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728759-63E8-43CE-928A-FFF0AFB11A58}"/>
              </a:ext>
            </a:extLst>
          </p:cNvPr>
          <p:cNvSpPr>
            <a:spLocks noGrp="1"/>
          </p:cNvSpPr>
          <p:nvPr>
            <p:ph type="dt" sz="half" idx="10"/>
          </p:nvPr>
        </p:nvSpPr>
        <p:spPr/>
        <p:txBody>
          <a:bodyPr/>
          <a:lstStyle/>
          <a:p>
            <a:fld id="{F6FA2B21-3FCD-4721-B95C-427943F61125}" type="datetime1">
              <a:rPr lang="en-US" smtClean="0"/>
              <a:t>3/30/2020</a:t>
            </a:fld>
            <a:endParaRPr lang="en-US"/>
          </a:p>
        </p:txBody>
      </p:sp>
      <p:sp>
        <p:nvSpPr>
          <p:cNvPr id="6" name="Footer Placeholder 5">
            <a:extLst>
              <a:ext uri="{FF2B5EF4-FFF2-40B4-BE49-F238E27FC236}">
                <a16:creationId xmlns:a16="http://schemas.microsoft.com/office/drawing/2014/main" id="{63556358-B9E4-41B7-AF0A-552B0EE7975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67A710A-74E2-4021-AA5E-BC001C6F3D0D}"/>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38881422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9DB16-3A26-415E-8900-A47982349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33C114A-4D62-44BC-9AC2-12F497D1E9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597B9D-08BD-4EE2-B145-4416E58D0D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7D0475-365F-4A64-8879-856F92013299}"/>
              </a:ext>
            </a:extLst>
          </p:cNvPr>
          <p:cNvSpPr>
            <a:spLocks noGrp="1"/>
          </p:cNvSpPr>
          <p:nvPr>
            <p:ph type="dt" sz="half" idx="10"/>
          </p:nvPr>
        </p:nvSpPr>
        <p:spPr/>
        <p:txBody>
          <a:bodyPr/>
          <a:lstStyle/>
          <a:p>
            <a:fld id="{F6FA2B21-3FCD-4721-B95C-427943F61125}" type="datetime1">
              <a:rPr lang="en-US" smtClean="0"/>
              <a:t>3/30/2020</a:t>
            </a:fld>
            <a:endParaRPr lang="en-US"/>
          </a:p>
        </p:txBody>
      </p:sp>
      <p:sp>
        <p:nvSpPr>
          <p:cNvPr id="6" name="Footer Placeholder 5">
            <a:extLst>
              <a:ext uri="{FF2B5EF4-FFF2-40B4-BE49-F238E27FC236}">
                <a16:creationId xmlns:a16="http://schemas.microsoft.com/office/drawing/2014/main" id="{A4A9F98F-FDAB-4D6B-A860-23094EE2AAE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D2CF278-F4EA-4C22-ABF2-F170A0CD87A8}"/>
              </a:ext>
            </a:extLst>
          </p:cNvPr>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7965904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D5DB07-ED97-41BA-937F-52BEA09CE8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8EFCCE-C5FB-4EBA-8724-C612C4C36E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5B358D-FF91-455C-A176-2AC3FD1418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A2B21-3FCD-4721-B95C-427943F61125}" type="datetime1">
              <a:rPr lang="en-US" smtClean="0"/>
              <a:t>3/30/2020</a:t>
            </a:fld>
            <a:endParaRPr lang="en-US"/>
          </a:p>
        </p:txBody>
      </p:sp>
      <p:sp>
        <p:nvSpPr>
          <p:cNvPr id="5" name="Footer Placeholder 4">
            <a:extLst>
              <a:ext uri="{FF2B5EF4-FFF2-40B4-BE49-F238E27FC236}">
                <a16:creationId xmlns:a16="http://schemas.microsoft.com/office/drawing/2014/main" id="{4A26E3AA-DBDF-4341-8A9C-C0C906C0C0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88C01C5-7342-4967-A03F-16E1228F8A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866163087"/>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umbrella&#10;&#10;Description automatically generated">
            <a:extLst>
              <a:ext uri="{FF2B5EF4-FFF2-40B4-BE49-F238E27FC236}">
                <a16:creationId xmlns:a16="http://schemas.microsoft.com/office/drawing/2014/main" id="{81E622B9-6F57-4705-BB5E-7C9F98DA14EF}"/>
              </a:ext>
            </a:extLst>
          </p:cNvPr>
          <p:cNvPicPr>
            <a:picLocks noChangeAspect="1"/>
          </p:cNvPicPr>
          <p:nvPr/>
        </p:nvPicPr>
        <p:blipFill rotWithShape="1">
          <a:blip r:embed="rId2"/>
          <a:srcRect r="2593" b="2"/>
          <a:stretch/>
        </p:blipFill>
        <p:spPr>
          <a:xfrm>
            <a:off x="20" y="10"/>
            <a:ext cx="6392647" cy="6857990"/>
          </a:xfrm>
          <a:prstGeom prst="rect">
            <a:avLst/>
          </a:prstGeom>
        </p:spPr>
      </p:pic>
      <p:sp>
        <p:nvSpPr>
          <p:cNvPr id="2" name="Title 1">
            <a:extLst>
              <a:ext uri="{FF2B5EF4-FFF2-40B4-BE49-F238E27FC236}">
                <a16:creationId xmlns:a16="http://schemas.microsoft.com/office/drawing/2014/main" id="{DC3FDEEF-9911-4858-BC43-6C4D2085C38D}"/>
              </a:ext>
            </a:extLst>
          </p:cNvPr>
          <p:cNvSpPr>
            <a:spLocks noGrp="1"/>
          </p:cNvSpPr>
          <p:nvPr>
            <p:ph type="ctrTitle"/>
          </p:nvPr>
        </p:nvSpPr>
        <p:spPr>
          <a:xfrm>
            <a:off x="7064082" y="642594"/>
            <a:ext cx="4472921" cy="1371600"/>
          </a:xfrm>
        </p:spPr>
        <p:txBody>
          <a:bodyPr vert="horz" lIns="91440" tIns="45720" rIns="91440" bIns="45720" rtlCol="0" anchor="ctr">
            <a:normAutofit/>
          </a:bodyPr>
          <a:lstStyle/>
          <a:p>
            <a:pPr algn="l">
              <a:lnSpc>
                <a:spcPct val="90000"/>
              </a:lnSpc>
            </a:pPr>
            <a:r>
              <a:rPr lang="en-US" sz="4000" spc="0"/>
              <a:t>Methods of Teaching Mathematics</a:t>
            </a:r>
          </a:p>
        </p:txBody>
      </p:sp>
      <p:sp>
        <p:nvSpPr>
          <p:cNvPr id="3" name="Subtitle 2">
            <a:extLst>
              <a:ext uri="{FF2B5EF4-FFF2-40B4-BE49-F238E27FC236}">
                <a16:creationId xmlns:a16="http://schemas.microsoft.com/office/drawing/2014/main" id="{3AE3D362-FEF2-463C-B069-19E0303B7A7E}"/>
              </a:ext>
            </a:extLst>
          </p:cNvPr>
          <p:cNvSpPr>
            <a:spLocks noGrp="1"/>
          </p:cNvSpPr>
          <p:nvPr>
            <p:ph type="subTitle" idx="1"/>
          </p:nvPr>
        </p:nvSpPr>
        <p:spPr>
          <a:xfrm>
            <a:off x="7064082" y="2103120"/>
            <a:ext cx="4472922" cy="3931920"/>
          </a:xfrm>
        </p:spPr>
        <p:txBody>
          <a:bodyPr vert="horz" lIns="91440" tIns="45720" rIns="91440" bIns="45720" rtlCol="0">
            <a:normAutofit/>
          </a:bodyPr>
          <a:lstStyle/>
          <a:p>
            <a:pPr indent="-182880" algn="l">
              <a:lnSpc>
                <a:spcPct val="100000"/>
              </a:lnSpc>
              <a:spcAft>
                <a:spcPts val="600"/>
              </a:spcAft>
              <a:buFont typeface="Garamond" pitchFamily="18" charset="0"/>
              <a:buChar char="◦"/>
            </a:pPr>
            <a:endParaRPr lang="en-US">
              <a:solidFill>
                <a:schemeClr val="tx1"/>
              </a:solidFill>
            </a:endParaRPr>
          </a:p>
          <a:p>
            <a:pPr indent="-182880" algn="l">
              <a:lnSpc>
                <a:spcPct val="100000"/>
              </a:lnSpc>
              <a:spcAft>
                <a:spcPts val="600"/>
              </a:spcAft>
              <a:buFont typeface="Garamond" pitchFamily="18" charset="0"/>
              <a:buChar char="◦"/>
            </a:pPr>
            <a:endParaRPr lang="en-US">
              <a:solidFill>
                <a:schemeClr val="tx1"/>
              </a:solidFill>
            </a:endParaRPr>
          </a:p>
          <a:p>
            <a:pPr indent="-182880" algn="l">
              <a:lnSpc>
                <a:spcPct val="100000"/>
              </a:lnSpc>
              <a:spcAft>
                <a:spcPts val="600"/>
              </a:spcAft>
              <a:buFont typeface="Garamond" pitchFamily="18" charset="0"/>
              <a:buChar char="◦"/>
            </a:pPr>
            <a:endParaRPr lang="en-US">
              <a:solidFill>
                <a:schemeClr val="tx1"/>
              </a:solidFill>
            </a:endParaRPr>
          </a:p>
          <a:p>
            <a:pPr indent="-182880" algn="l">
              <a:lnSpc>
                <a:spcPct val="100000"/>
              </a:lnSpc>
              <a:spcAft>
                <a:spcPts val="600"/>
              </a:spcAft>
              <a:buFont typeface="Garamond" pitchFamily="18" charset="0"/>
              <a:buChar char="◦"/>
            </a:pPr>
            <a:r>
              <a:rPr lang="en-US">
                <a:solidFill>
                  <a:schemeClr val="tx1"/>
                </a:solidFill>
              </a:rPr>
              <a:t>By Dr. Meena Sharma</a:t>
            </a:r>
          </a:p>
          <a:p>
            <a:pPr indent="-182880" algn="l">
              <a:lnSpc>
                <a:spcPct val="100000"/>
              </a:lnSpc>
              <a:spcAft>
                <a:spcPts val="600"/>
              </a:spcAft>
              <a:buFont typeface="Garamond" pitchFamily="18" charset="0"/>
              <a:buChar char="◦"/>
            </a:pPr>
            <a:endParaRPr lang="en-US">
              <a:solidFill>
                <a:schemeClr val="tx1"/>
              </a:solidFill>
            </a:endParaRPr>
          </a:p>
        </p:txBody>
      </p:sp>
    </p:spTree>
    <p:extLst>
      <p:ext uri="{BB962C8B-B14F-4D97-AF65-F5344CB8AC3E}">
        <p14:creationId xmlns:p14="http://schemas.microsoft.com/office/powerpoint/2010/main" val="592817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D3A9E89-033E-4C4A-8C41-416DABFFD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6293361-111E-427D-8E5B-256944AC8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28254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CAAD93-0FFA-4E32-B06C-8A06190C7651}"/>
              </a:ext>
            </a:extLst>
          </p:cNvPr>
          <p:cNvSpPr>
            <a:spLocks noGrp="1"/>
          </p:cNvSpPr>
          <p:nvPr>
            <p:ph type="title"/>
          </p:nvPr>
        </p:nvSpPr>
        <p:spPr>
          <a:xfrm>
            <a:off x="594359" y="687479"/>
            <a:ext cx="11003281" cy="1798026"/>
          </a:xfrm>
        </p:spPr>
        <p:txBody>
          <a:bodyPr anchor="b">
            <a:normAutofit/>
          </a:bodyPr>
          <a:lstStyle/>
          <a:p>
            <a:r>
              <a:rPr lang="en-US" sz="5800"/>
              <a:t>Definition</a:t>
            </a:r>
          </a:p>
        </p:txBody>
      </p:sp>
      <p:grpSp>
        <p:nvGrpSpPr>
          <p:cNvPr id="12" name="Group 11">
            <a:extLst>
              <a:ext uri="{FF2B5EF4-FFF2-40B4-BE49-F238E27FC236}">
                <a16:creationId xmlns:a16="http://schemas.microsoft.com/office/drawing/2014/main" id="{6DD44263-0C4E-4CE2-9EE0-B4C1C0667E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4360" y="73152"/>
            <a:ext cx="1178966" cy="232963"/>
            <a:chOff x="594360" y="73152"/>
            <a:chExt cx="1178966" cy="232963"/>
          </a:xfrm>
        </p:grpSpPr>
        <p:sp>
          <p:nvSpPr>
            <p:cNvPr id="13" name="Rectangle 64">
              <a:extLst>
                <a:ext uri="{FF2B5EF4-FFF2-40B4-BE49-F238E27FC236}">
                  <a16:creationId xmlns:a16="http://schemas.microsoft.com/office/drawing/2014/main" id="{8308E40C-A85B-4284-9325-37C4C34B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18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6">
              <a:extLst>
                <a:ext uri="{FF2B5EF4-FFF2-40B4-BE49-F238E27FC236}">
                  <a16:creationId xmlns:a16="http://schemas.microsoft.com/office/drawing/2014/main" id="{721BF076-E7C8-4851-902C-6D57D74B45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18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4">
              <a:extLst>
                <a:ext uri="{FF2B5EF4-FFF2-40B4-BE49-F238E27FC236}">
                  <a16:creationId xmlns:a16="http://schemas.microsoft.com/office/drawing/2014/main" id="{27081CB3-9EA1-4A29-9364-64EFB67DC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922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BB06149-001D-4180-82E7-5170B45F0F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922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DA0B7128-2B6D-4E8B-9872-FDCFC15271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427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95B05981-F30D-48EE-B90F-7E6EFB5C84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427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D137C161-2060-4403-BE22-1DA2167A3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931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1727916F-6C5D-4364-9611-A7910D90E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931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2F4B3FE9-FB15-496D-B6B4-87D848917E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436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143AAA88-47EE-4F50-949D-9252C575D4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436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ED58149F-477D-4126-9FDD-56136E1D6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895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10CD93B5-5A24-4EDC-8970-BAFC656B06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895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BD43ECE7-0EFA-42F2-90CD-934FBF5520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400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0211AE0E-F92A-4D5F-B1CC-84A5DC55D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400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F75BD8C1-7549-4B6C-A8A3-BCA6DECE0F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6904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4A91F922-5A56-4569-9C7D-71B84C0EDD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6904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4FF59356-7861-47B1-85CF-50FD963F09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409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D4739A72-CE85-45AA-ACD4-57F7337F23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409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46CB7986-638B-4316-830C-018AAFBCE2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1913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74FD18CE-56DB-4A30-9D24-4E965F4C83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1913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350C4191-CDEB-4426-B7FA-BFFCA74B83F1}"/>
              </a:ext>
            </a:extLst>
          </p:cNvPr>
          <p:cNvSpPr>
            <a:spLocks noGrp="1"/>
          </p:cNvSpPr>
          <p:nvPr>
            <p:ph idx="1"/>
          </p:nvPr>
        </p:nvSpPr>
        <p:spPr>
          <a:xfrm>
            <a:off x="594359" y="3176337"/>
            <a:ext cx="11003281" cy="2994184"/>
          </a:xfrm>
        </p:spPr>
        <p:txBody>
          <a:bodyPr anchor="ctr">
            <a:normAutofit/>
          </a:bodyPr>
          <a:lstStyle/>
          <a:p>
            <a:r>
              <a:rPr lang="en-US" sz="2400"/>
              <a:t>The set of moments and techniques logically coordinated to direct the student toward certain goals/objectives</a:t>
            </a:r>
          </a:p>
          <a:p>
            <a:r>
              <a:rPr lang="en-US" sz="2400"/>
              <a:t>It is a set of implied procedures, that lead the learning</a:t>
            </a:r>
          </a:p>
          <a:p>
            <a:r>
              <a:rPr lang="en-US" sz="2400"/>
              <a:t>It includes:-</a:t>
            </a:r>
          </a:p>
          <a:p>
            <a:pPr marL="971550" lvl="1" indent="-514350">
              <a:buFont typeface="+mj-lt"/>
              <a:buAutoNum type="arabicPeriod"/>
            </a:pPr>
            <a:r>
              <a:rPr lang="en-US" dirty="0"/>
              <a:t>Presentation of the subject</a:t>
            </a:r>
          </a:p>
          <a:p>
            <a:pPr marL="971550" lvl="1" indent="-514350">
              <a:buFont typeface="+mj-lt"/>
              <a:buAutoNum type="arabicPeriod"/>
            </a:pPr>
            <a:r>
              <a:rPr lang="en-US" dirty="0"/>
              <a:t>Execution or development of the subject</a:t>
            </a:r>
          </a:p>
          <a:p>
            <a:pPr marL="971550" lvl="1" indent="-514350">
              <a:buFont typeface="+mj-lt"/>
              <a:buAutoNum type="arabicPeriod"/>
            </a:pPr>
            <a:r>
              <a:rPr lang="en-US" dirty="0"/>
              <a:t>Verification and Rectification of Learning</a:t>
            </a:r>
          </a:p>
        </p:txBody>
      </p:sp>
      <p:sp>
        <p:nvSpPr>
          <p:cNvPr id="34" name="Rectangle 33">
            <a:extLst>
              <a:ext uri="{FF2B5EF4-FFF2-40B4-BE49-F238E27FC236}">
                <a16:creationId xmlns:a16="http://schemas.microsoft.com/office/drawing/2014/main" id="{78907291-9D6D-4740-81DB-441477BCA2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2386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D3A9E89-033E-4C4A-8C41-416DABFFD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6293361-111E-427D-8E5B-256944AC8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28254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34BEFB-048D-4F20-9ABE-364DF2667FC2}"/>
              </a:ext>
            </a:extLst>
          </p:cNvPr>
          <p:cNvSpPr>
            <a:spLocks noGrp="1"/>
          </p:cNvSpPr>
          <p:nvPr>
            <p:ph type="title"/>
          </p:nvPr>
        </p:nvSpPr>
        <p:spPr>
          <a:xfrm>
            <a:off x="594359" y="687479"/>
            <a:ext cx="11003281" cy="1798026"/>
          </a:xfrm>
        </p:spPr>
        <p:txBody>
          <a:bodyPr anchor="b">
            <a:normAutofit/>
          </a:bodyPr>
          <a:lstStyle/>
          <a:p>
            <a:r>
              <a:rPr lang="en-US" sz="5800"/>
              <a:t>Inductive-Deductive Method</a:t>
            </a:r>
          </a:p>
        </p:txBody>
      </p:sp>
      <p:grpSp>
        <p:nvGrpSpPr>
          <p:cNvPr id="12" name="Group 11">
            <a:extLst>
              <a:ext uri="{FF2B5EF4-FFF2-40B4-BE49-F238E27FC236}">
                <a16:creationId xmlns:a16="http://schemas.microsoft.com/office/drawing/2014/main" id="{6DD44263-0C4E-4CE2-9EE0-B4C1C0667E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4360" y="73152"/>
            <a:ext cx="1178966" cy="232963"/>
            <a:chOff x="594360" y="73152"/>
            <a:chExt cx="1178966" cy="232963"/>
          </a:xfrm>
        </p:grpSpPr>
        <p:sp>
          <p:nvSpPr>
            <p:cNvPr id="13" name="Rectangle 64">
              <a:extLst>
                <a:ext uri="{FF2B5EF4-FFF2-40B4-BE49-F238E27FC236}">
                  <a16:creationId xmlns:a16="http://schemas.microsoft.com/office/drawing/2014/main" id="{8308E40C-A85B-4284-9325-37C4C34B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18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721BF076-E7C8-4851-902C-6D57D74B45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18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4">
              <a:extLst>
                <a:ext uri="{FF2B5EF4-FFF2-40B4-BE49-F238E27FC236}">
                  <a16:creationId xmlns:a16="http://schemas.microsoft.com/office/drawing/2014/main" id="{27081CB3-9EA1-4A29-9364-64EFB67DC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922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2BB06149-001D-4180-82E7-5170B45F0F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922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DA0B7128-2B6D-4E8B-9872-FDCFC15271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427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95B05981-F30D-48EE-B90F-7E6EFB5C84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427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D137C161-2060-4403-BE22-1DA2167A3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931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1727916F-6C5D-4364-9611-A7910D90E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931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2F4B3FE9-FB15-496D-B6B4-87D848917E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436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143AAA88-47EE-4F50-949D-9252C575D4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436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ED58149F-477D-4126-9FDD-56136E1D6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895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10CD93B5-5A24-4EDC-8970-BAFC656B06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895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BD43ECE7-0EFA-42F2-90CD-934FBF5520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400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0211AE0E-F92A-4D5F-B1CC-84A5DC55D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400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F75BD8C1-7549-4B6C-A8A3-BCA6DECE0F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6904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4A91F922-5A56-4569-9C7D-71B84C0EDD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6904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4FF59356-7861-47B1-85CF-50FD963F09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409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D4739A72-CE85-45AA-ACD4-57F7337F23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409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46CB7986-638B-4316-830C-018AAFBCE2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1913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74FD18CE-56DB-4A30-9D24-4E965F4C83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1913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5986B902-0B13-494F-AF6D-45BF5B0AA5D2}"/>
              </a:ext>
            </a:extLst>
          </p:cNvPr>
          <p:cNvSpPr>
            <a:spLocks noGrp="1"/>
          </p:cNvSpPr>
          <p:nvPr>
            <p:ph idx="1"/>
          </p:nvPr>
        </p:nvSpPr>
        <p:spPr>
          <a:xfrm>
            <a:off x="594359" y="3176337"/>
            <a:ext cx="11003281" cy="2994184"/>
          </a:xfrm>
        </p:spPr>
        <p:txBody>
          <a:bodyPr anchor="ctr">
            <a:normAutofit/>
          </a:bodyPr>
          <a:lstStyle/>
          <a:p>
            <a:r>
              <a:rPr lang="en-US" sz="1500"/>
              <a:t>The Inductive-Deductive method is a combination of two separate methods inductive and deductive</a:t>
            </a:r>
          </a:p>
          <a:p>
            <a:r>
              <a:rPr lang="en-US" sz="1500" b="1" u="sng"/>
              <a:t>Inductive Method</a:t>
            </a:r>
          </a:p>
          <a:p>
            <a:pPr marL="514350" indent="-514350">
              <a:buFont typeface="+mj-lt"/>
              <a:buAutoNum type="arabicPeriod"/>
            </a:pPr>
            <a:r>
              <a:rPr lang="en-US" sz="1500"/>
              <a:t>Inductive Method is the method in which we proceed from particular to general, from concrete to abstract and from the special example to general formula</a:t>
            </a:r>
          </a:p>
          <a:p>
            <a:pPr marL="514350" indent="-514350">
              <a:buFont typeface="+mj-lt"/>
              <a:buAutoNum type="arabicPeriod"/>
            </a:pPr>
            <a:r>
              <a:rPr lang="en-US" sz="1500"/>
              <a:t>If One rule applies to a particular case and is equally applicable to different similar cases, it is accepted as a generalized rule/formula</a:t>
            </a:r>
          </a:p>
          <a:p>
            <a:pPr marL="514350" indent="-514350">
              <a:buFont typeface="+mj-lt"/>
              <a:buAutoNum type="arabicPeriod"/>
            </a:pPr>
            <a:r>
              <a:rPr lang="en-US" sz="1500"/>
              <a:t>E.g.:- A child eats a green apple and feels its sour taste. Again on any day he takes another green apple and experiences the same sour taste, these few examples are enough to make him conclude that “Green Apples are sour” </a:t>
            </a:r>
          </a:p>
          <a:p>
            <a:pPr marL="514350" indent="-514350">
              <a:buFont typeface="+mj-lt"/>
              <a:buAutoNum type="arabicPeriod"/>
            </a:pPr>
            <a:r>
              <a:rPr lang="en-US" sz="1500"/>
              <a:t>E.g.2:- A child observes the rising of the sun and getting off darkness after the setting of the sun, he observes it on a particular day in the beginning and then onwards he observes it everyday and after some time, he himself feels that the sun rises everyday and sets everyday  </a:t>
            </a:r>
          </a:p>
          <a:p>
            <a:pPr marL="0" indent="0">
              <a:buNone/>
            </a:pPr>
            <a:endParaRPr lang="en-US" sz="1500"/>
          </a:p>
        </p:txBody>
      </p:sp>
      <p:sp>
        <p:nvSpPr>
          <p:cNvPr id="34" name="Rectangle 33">
            <a:extLst>
              <a:ext uri="{FF2B5EF4-FFF2-40B4-BE49-F238E27FC236}">
                <a16:creationId xmlns:a16="http://schemas.microsoft.com/office/drawing/2014/main" id="{78907291-9D6D-4740-81DB-441477BCA2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0375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D3A9E89-033E-4C4A-8C41-416DABFFD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6293361-111E-427D-8E5B-256944AC8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282549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E2B74C-D1B0-4F23-86CD-842064BE664D}"/>
              </a:ext>
            </a:extLst>
          </p:cNvPr>
          <p:cNvSpPr>
            <a:spLocks noGrp="1"/>
          </p:cNvSpPr>
          <p:nvPr>
            <p:ph type="title"/>
          </p:nvPr>
        </p:nvSpPr>
        <p:spPr>
          <a:xfrm>
            <a:off x="594359" y="687479"/>
            <a:ext cx="11003281" cy="1798026"/>
          </a:xfrm>
        </p:spPr>
        <p:txBody>
          <a:bodyPr anchor="b">
            <a:normAutofit/>
          </a:bodyPr>
          <a:lstStyle/>
          <a:p>
            <a:r>
              <a:rPr lang="en-US" sz="5800"/>
              <a:t>Deductive Method</a:t>
            </a:r>
          </a:p>
        </p:txBody>
      </p:sp>
      <p:grpSp>
        <p:nvGrpSpPr>
          <p:cNvPr id="12" name="Group 11">
            <a:extLst>
              <a:ext uri="{FF2B5EF4-FFF2-40B4-BE49-F238E27FC236}">
                <a16:creationId xmlns:a16="http://schemas.microsoft.com/office/drawing/2014/main" id="{6DD44263-0C4E-4CE2-9EE0-B4C1C0667EB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4360" y="73152"/>
            <a:ext cx="1178966" cy="232963"/>
            <a:chOff x="594360" y="73152"/>
            <a:chExt cx="1178966" cy="232963"/>
          </a:xfrm>
        </p:grpSpPr>
        <p:sp>
          <p:nvSpPr>
            <p:cNvPr id="13" name="Rectangle 64">
              <a:extLst>
                <a:ext uri="{FF2B5EF4-FFF2-40B4-BE49-F238E27FC236}">
                  <a16:creationId xmlns:a16="http://schemas.microsoft.com/office/drawing/2014/main" id="{8308E40C-A85B-4284-9325-37C4C34BF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18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6">
              <a:extLst>
                <a:ext uri="{FF2B5EF4-FFF2-40B4-BE49-F238E27FC236}">
                  <a16:creationId xmlns:a16="http://schemas.microsoft.com/office/drawing/2014/main" id="{721BF076-E7C8-4851-902C-6D57D74B45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18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4">
              <a:extLst>
                <a:ext uri="{FF2B5EF4-FFF2-40B4-BE49-F238E27FC236}">
                  <a16:creationId xmlns:a16="http://schemas.microsoft.com/office/drawing/2014/main" id="{27081CB3-9EA1-4A29-9364-64EFB67DC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922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BB06149-001D-4180-82E7-5170B45F0F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922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DA0B7128-2B6D-4E8B-9872-FDCFC15271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427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95B05981-F30D-48EE-B90F-7E6EFB5C84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4427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D137C161-2060-4403-BE22-1DA2167A3B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931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1727916F-6C5D-4364-9611-A7910D90E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1931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2F4B3FE9-FB15-496D-B6B4-87D848917E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436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143AAA88-47EE-4F50-949D-9252C575D4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436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ED58149F-477D-4126-9FDD-56136E1D6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895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10CD93B5-5A24-4EDC-8970-BAFC656B06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1895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BD43ECE7-0EFA-42F2-90CD-934FBF5520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400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0211AE0E-F92A-4D5F-B1CC-84A5DC55D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400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4">
              <a:extLst>
                <a:ext uri="{FF2B5EF4-FFF2-40B4-BE49-F238E27FC236}">
                  <a16:creationId xmlns:a16="http://schemas.microsoft.com/office/drawing/2014/main" id="{F75BD8C1-7549-4B6C-A8A3-BCA6DECE0F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6904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6">
              <a:extLst>
                <a:ext uri="{FF2B5EF4-FFF2-40B4-BE49-F238E27FC236}">
                  <a16:creationId xmlns:a16="http://schemas.microsoft.com/office/drawing/2014/main" id="{4A91F922-5A56-4569-9C7D-71B84C0EDD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6904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4FF59356-7861-47B1-85CF-50FD963F09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409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D4739A72-CE85-45AA-ACD4-57F7337F23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4409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4">
              <a:extLst>
                <a:ext uri="{FF2B5EF4-FFF2-40B4-BE49-F238E27FC236}">
                  <a16:creationId xmlns:a16="http://schemas.microsoft.com/office/drawing/2014/main" id="{46CB7986-638B-4316-830C-018AAFBCE2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1913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74FD18CE-56DB-4A30-9D24-4E965F4C83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1913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3A7B1157-52E4-49FC-9AC4-C40086ACCFEE}"/>
              </a:ext>
            </a:extLst>
          </p:cNvPr>
          <p:cNvSpPr>
            <a:spLocks noGrp="1"/>
          </p:cNvSpPr>
          <p:nvPr>
            <p:ph idx="1"/>
          </p:nvPr>
        </p:nvSpPr>
        <p:spPr>
          <a:xfrm>
            <a:off x="594359" y="3176337"/>
            <a:ext cx="11003281" cy="2994184"/>
          </a:xfrm>
        </p:spPr>
        <p:txBody>
          <a:bodyPr anchor="ctr">
            <a:normAutofit/>
          </a:bodyPr>
          <a:lstStyle/>
          <a:p>
            <a:r>
              <a:rPr lang="en-US" sz="2000"/>
              <a:t>Deductive Method is the method in which we proceed from general to particular, from abstract to concrete, from the general formula to the special examples</a:t>
            </a:r>
          </a:p>
          <a:p>
            <a:r>
              <a:rPr lang="en-US" sz="2000"/>
              <a:t> In this method, the students are told to accept, a generalized truth or preconstructed formula as a well established truth and then ask to apply it in solving so many particular relevant problems</a:t>
            </a:r>
          </a:p>
          <a:p>
            <a:r>
              <a:rPr lang="en-US" sz="2000"/>
              <a:t>E.g.:- The teacher may tell the students that the sum of the three angles of a triangle is equal to two right angles. Afterwards students maybe asked to verify this established fact by measuring the angles of the different triangles</a:t>
            </a:r>
          </a:p>
          <a:p>
            <a:r>
              <a:rPr lang="en-US" sz="2000"/>
              <a:t>E.g.2:-Student maybe told about the formula of the area of the rectangle i.e. Area= Length*Breadth and then he asked to apply it in finding the areas of different rectangles</a:t>
            </a:r>
          </a:p>
        </p:txBody>
      </p:sp>
      <p:sp>
        <p:nvSpPr>
          <p:cNvPr id="34" name="Rectangle 33">
            <a:extLst>
              <a:ext uri="{FF2B5EF4-FFF2-40B4-BE49-F238E27FC236}">
                <a16:creationId xmlns:a16="http://schemas.microsoft.com/office/drawing/2014/main" id="{78907291-9D6D-4740-81DB-441477BCA2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6544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8">
            <a:extLst>
              <a:ext uri="{FF2B5EF4-FFF2-40B4-BE49-F238E27FC236}">
                <a16:creationId xmlns:a16="http://schemas.microsoft.com/office/drawing/2014/main" id="{826B4A43-2A34-4B22-882C-D7552FA9C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10">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12">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14">
            <a:extLst>
              <a:ext uri="{FF2B5EF4-FFF2-40B4-BE49-F238E27FC236}">
                <a16:creationId xmlns:a16="http://schemas.microsoft.com/office/drawing/2014/main" id="{B429BAE5-B200-4FC0-BBC1-8D7C57D1D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71" y="0"/>
            <a:ext cx="456510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D637A8-7660-4FDD-AF7E-F5C37C3F4DAF}"/>
              </a:ext>
            </a:extLst>
          </p:cNvPr>
          <p:cNvSpPr>
            <a:spLocks noGrp="1"/>
          </p:cNvSpPr>
          <p:nvPr>
            <p:ph type="title"/>
          </p:nvPr>
        </p:nvSpPr>
        <p:spPr>
          <a:xfrm>
            <a:off x="1036685" y="1152144"/>
            <a:ext cx="3794760" cy="3072393"/>
          </a:xfrm>
        </p:spPr>
        <p:txBody>
          <a:bodyPr vert="horz" lIns="91440" tIns="45720" rIns="91440" bIns="45720" rtlCol="0" anchor="b">
            <a:normAutofit/>
          </a:bodyPr>
          <a:lstStyle/>
          <a:p>
            <a:r>
              <a:rPr lang="en-US" sz="5600" kern="1200">
                <a:solidFill>
                  <a:schemeClr val="tx1"/>
                </a:solidFill>
                <a:latin typeface="+mj-lt"/>
                <a:ea typeface="+mj-ea"/>
                <a:cs typeface="+mj-cs"/>
              </a:rPr>
              <a:t>Comparison</a:t>
            </a:r>
          </a:p>
        </p:txBody>
      </p:sp>
      <p:grpSp>
        <p:nvGrpSpPr>
          <p:cNvPr id="17" name="Group 16">
            <a:extLst>
              <a:ext uri="{FF2B5EF4-FFF2-40B4-BE49-F238E27FC236}">
                <a16:creationId xmlns:a16="http://schemas.microsoft.com/office/drawing/2014/main" id="{A9644633-5AE1-44D6-8F5F-6376DDA130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7763256" y="73152"/>
            <a:chExt cx="1178966" cy="232963"/>
          </a:xfrm>
        </p:grpSpPr>
        <p:sp>
          <p:nvSpPr>
            <p:cNvPr id="18" name="Rectangle 64">
              <a:extLst>
                <a:ext uri="{FF2B5EF4-FFF2-40B4-BE49-F238E27FC236}">
                  <a16:creationId xmlns:a16="http://schemas.microsoft.com/office/drawing/2014/main" id="{4FA74995-C5A7-4DBF-BFD1-C4831852DF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009DC7CE-EC50-455B-AEF3-758096A62E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6307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4">
              <a:extLst>
                <a:ext uri="{FF2B5EF4-FFF2-40B4-BE49-F238E27FC236}">
                  <a16:creationId xmlns:a16="http://schemas.microsoft.com/office/drawing/2014/main" id="{680D0724-2EE2-4A8E-B7FC-994977F2A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6">
              <a:extLst>
                <a:ext uri="{FF2B5EF4-FFF2-40B4-BE49-F238E27FC236}">
                  <a16:creationId xmlns:a16="http://schemas.microsoft.com/office/drawing/2014/main" id="{D7DD4A6B-2000-4A3E-BBCE-637ED6CDD2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3812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4">
              <a:extLst>
                <a:ext uri="{FF2B5EF4-FFF2-40B4-BE49-F238E27FC236}">
                  <a16:creationId xmlns:a16="http://schemas.microsoft.com/office/drawing/2014/main" id="{694A6722-0FE9-4640-B93F-C2BAA89560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6">
              <a:extLst>
                <a:ext uri="{FF2B5EF4-FFF2-40B4-BE49-F238E27FC236}">
                  <a16:creationId xmlns:a16="http://schemas.microsoft.com/office/drawing/2014/main" id="{19F6A010-3765-4FAB-8CCA-7AC1891419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1316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2ED876B1-4DDC-4999-864F-EFF32EFF5C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2DD9B48A-E7DB-4540-8781-F434856A7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8821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4">
              <a:extLst>
                <a:ext uri="{FF2B5EF4-FFF2-40B4-BE49-F238E27FC236}">
                  <a16:creationId xmlns:a16="http://schemas.microsoft.com/office/drawing/2014/main" id="{2BEF54FF-8FAE-4B7F-ACE8-52ED70B04E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66">
              <a:extLst>
                <a:ext uri="{FF2B5EF4-FFF2-40B4-BE49-F238E27FC236}">
                  <a16:creationId xmlns:a16="http://schemas.microsoft.com/office/drawing/2014/main" id="{16F687E9-D21B-46CB-8A13-9BFDA780F6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6325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4">
              <a:extLst>
                <a:ext uri="{FF2B5EF4-FFF2-40B4-BE49-F238E27FC236}">
                  <a16:creationId xmlns:a16="http://schemas.microsoft.com/office/drawing/2014/main" id="{49C0A7C4-BA67-480B-9F9A-E965357562B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6">
              <a:extLst>
                <a:ext uri="{FF2B5EF4-FFF2-40B4-BE49-F238E27FC236}">
                  <a16:creationId xmlns:a16="http://schemas.microsoft.com/office/drawing/2014/main" id="{5C27E413-D9C4-45A2-AB5A-A006127984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88785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4">
              <a:extLst>
                <a:ext uri="{FF2B5EF4-FFF2-40B4-BE49-F238E27FC236}">
                  <a16:creationId xmlns:a16="http://schemas.microsoft.com/office/drawing/2014/main" id="{76F8DD1F-1A00-4D5A-B979-33A41277C9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D16F8034-114D-4513-A6BD-F05ABF9AF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762899"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1DAD48F0-0B0E-40E2-9ED5-E0FBB99C4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A58F217F-BBAB-4ACB-91C0-B119DEFDC6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37944"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17D6638B-4C45-4C73-AFE3-8C41F939A9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31A3013F-24A0-486B-A892-92E42BD741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51298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4">
              <a:extLst>
                <a:ext uri="{FF2B5EF4-FFF2-40B4-BE49-F238E27FC236}">
                  <a16:creationId xmlns:a16="http://schemas.microsoft.com/office/drawing/2014/main" id="{F4540C9F-BC47-470D-A9C2-4AB05FB4C5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a16="http://schemas.microsoft.com/office/drawing/2014/main" id="{A38505B1-1AD2-47B0-8122-2EB533CBAA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38803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4" name="Table 4">
            <a:extLst>
              <a:ext uri="{FF2B5EF4-FFF2-40B4-BE49-F238E27FC236}">
                <a16:creationId xmlns:a16="http://schemas.microsoft.com/office/drawing/2014/main" id="{61E755C0-FFB0-479F-AF72-0CE0BEA94DBC}"/>
              </a:ext>
            </a:extLst>
          </p:cNvPr>
          <p:cNvGraphicFramePr>
            <a:graphicFrameLocks noGrp="1"/>
          </p:cNvGraphicFramePr>
          <p:nvPr>
            <p:ph idx="1"/>
            <p:extLst>
              <p:ext uri="{D42A27DB-BD31-4B8C-83A1-F6EECF244321}">
                <p14:modId xmlns:p14="http://schemas.microsoft.com/office/powerpoint/2010/main" val="4192580129"/>
              </p:ext>
            </p:extLst>
          </p:nvPr>
        </p:nvGraphicFramePr>
        <p:xfrm>
          <a:off x="5619404" y="856626"/>
          <a:ext cx="6192982" cy="5169691"/>
        </p:xfrm>
        <a:graphic>
          <a:graphicData uri="http://schemas.openxmlformats.org/drawingml/2006/table">
            <a:tbl>
              <a:tblPr firstRow="1" bandRow="1">
                <a:noFill/>
                <a:tableStyleId>{5C22544A-7EE6-4342-B048-85BDC9FD1C3A}</a:tableStyleId>
              </a:tblPr>
              <a:tblGrid>
                <a:gridCol w="3125299">
                  <a:extLst>
                    <a:ext uri="{9D8B030D-6E8A-4147-A177-3AD203B41FA5}">
                      <a16:colId xmlns:a16="http://schemas.microsoft.com/office/drawing/2014/main" val="2214030745"/>
                    </a:ext>
                  </a:extLst>
                </a:gridCol>
                <a:gridCol w="3067683">
                  <a:extLst>
                    <a:ext uri="{9D8B030D-6E8A-4147-A177-3AD203B41FA5}">
                      <a16:colId xmlns:a16="http://schemas.microsoft.com/office/drawing/2014/main" val="3879427986"/>
                    </a:ext>
                  </a:extLst>
                </a:gridCol>
              </a:tblGrid>
              <a:tr h="447401">
                <a:tc>
                  <a:txBody>
                    <a:bodyPr/>
                    <a:lstStyle/>
                    <a:p>
                      <a:pPr algn="ctr"/>
                      <a:r>
                        <a:rPr lang="en-US" sz="1300" b="0" cap="all" spc="150">
                          <a:solidFill>
                            <a:schemeClr val="lt1"/>
                          </a:solidFill>
                        </a:rPr>
                        <a:t>Inductive Method</a:t>
                      </a:r>
                    </a:p>
                  </a:txBody>
                  <a:tcPr marL="110621" marR="110621" marT="110621" marB="110621">
                    <a:lnL w="12700" cmpd="sng">
                      <a:noFill/>
                    </a:lnL>
                    <a:lnR w="12700" cmpd="sng">
                      <a:noFill/>
                    </a:lnR>
                    <a:lnT w="12700" cmpd="sng">
                      <a:noFill/>
                    </a:lnT>
                    <a:lnB w="38100" cmpd="sng">
                      <a:noFill/>
                    </a:lnB>
                    <a:solidFill>
                      <a:srgbClr val="505356"/>
                    </a:solidFill>
                  </a:tcPr>
                </a:tc>
                <a:tc>
                  <a:txBody>
                    <a:bodyPr/>
                    <a:lstStyle/>
                    <a:p>
                      <a:pPr algn="ctr"/>
                      <a:r>
                        <a:rPr lang="en-US" sz="1300" b="0" cap="all" spc="150">
                          <a:solidFill>
                            <a:schemeClr val="lt1"/>
                          </a:solidFill>
                        </a:rPr>
                        <a:t>Deductive Method</a:t>
                      </a:r>
                    </a:p>
                  </a:txBody>
                  <a:tcPr marL="110621" marR="110621" marT="110621" marB="110621">
                    <a:lnL w="12700" cmpd="sng">
                      <a:noFill/>
                    </a:lnL>
                    <a:lnR w="12700" cmpd="sng">
                      <a:noFill/>
                    </a:lnR>
                    <a:lnT w="12700" cmpd="sng">
                      <a:noFill/>
                    </a:lnT>
                    <a:lnB w="38100" cmpd="sng">
                      <a:noFill/>
                    </a:lnB>
                    <a:solidFill>
                      <a:srgbClr val="505356"/>
                    </a:solidFill>
                  </a:tcPr>
                </a:tc>
                <a:extLst>
                  <a:ext uri="{0D108BD9-81ED-4DB2-BD59-A6C34878D82A}">
                    <a16:rowId xmlns:a16="http://schemas.microsoft.com/office/drawing/2014/main" val="1247910783"/>
                  </a:ext>
                </a:extLst>
              </a:tr>
              <a:tr h="570313">
                <a:tc>
                  <a:txBody>
                    <a:bodyPr/>
                    <a:lstStyle/>
                    <a:p>
                      <a:r>
                        <a:rPr lang="en-US" sz="1000" cap="none" spc="0">
                          <a:solidFill>
                            <a:schemeClr val="tx1"/>
                          </a:solidFill>
                        </a:rPr>
                        <a:t>1.Here, One proceeds from particular to general and concrete to abstract </a:t>
                      </a:r>
                    </a:p>
                  </a:txBody>
                  <a:tcPr marL="110621" marR="110621" marT="110621" marB="110621">
                    <a:lnL w="12700" cmpd="sng">
                      <a:noFill/>
                      <a:prstDash val="solid"/>
                    </a:lnL>
                    <a:lnR w="12700" cmpd="sng">
                      <a:noFill/>
                      <a:prstDash val="solid"/>
                    </a:lnR>
                    <a:lnT w="38100" cmpd="sng">
                      <a:noFill/>
                    </a:lnT>
                    <a:lnB w="12700" cmpd="sng">
                      <a:noFill/>
                      <a:prstDash val="solid"/>
                    </a:lnB>
                    <a:noFill/>
                  </a:tcPr>
                </a:tc>
                <a:tc>
                  <a:txBody>
                    <a:bodyPr/>
                    <a:lstStyle/>
                    <a:p>
                      <a:r>
                        <a:rPr lang="en-US" sz="1000" cap="none" spc="0">
                          <a:solidFill>
                            <a:schemeClr val="tx1"/>
                          </a:solidFill>
                        </a:rPr>
                        <a:t>1. Here, One proceeds from general to particular and abstract to concrete</a:t>
                      </a:r>
                    </a:p>
                  </a:txBody>
                  <a:tcPr marL="110621" marR="110621" marT="110621" marB="110621">
                    <a:lnL w="12700" cmpd="sng">
                      <a:noFill/>
                      <a:prstDash val="solid"/>
                    </a:lnL>
                    <a:lnR w="12700" cmpd="sng">
                      <a:noFill/>
                      <a:prstDash val="solid"/>
                    </a:lnR>
                    <a:lnT w="38100" cmpd="sng">
                      <a:noFill/>
                    </a:lnT>
                    <a:lnB w="12700" cmpd="sng">
                      <a:noFill/>
                      <a:prstDash val="solid"/>
                    </a:lnB>
                    <a:noFill/>
                  </a:tcPr>
                </a:tc>
                <a:extLst>
                  <a:ext uri="{0D108BD9-81ED-4DB2-BD59-A6C34878D82A}">
                    <a16:rowId xmlns:a16="http://schemas.microsoft.com/office/drawing/2014/main" val="1184845357"/>
                  </a:ext>
                </a:extLst>
              </a:tr>
              <a:tr h="730099">
                <a:tc>
                  <a:txBody>
                    <a:bodyPr/>
                    <a:lstStyle/>
                    <a:p>
                      <a:r>
                        <a:rPr lang="en-US" sz="1000" cap="none" spc="0">
                          <a:solidFill>
                            <a:schemeClr val="tx1"/>
                          </a:solidFill>
                        </a:rPr>
                        <a:t>2.It is a psychological method. Children take interest in it because it is related with previous knowledge</a:t>
                      </a:r>
                    </a:p>
                  </a:txBody>
                  <a:tcPr marL="110621" marR="110621" marT="110621" marB="110621">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r>
                        <a:rPr lang="en-US" sz="1000" cap="none" spc="0">
                          <a:solidFill>
                            <a:schemeClr val="tx1"/>
                          </a:solidFill>
                        </a:rPr>
                        <a:t>2.It is an un-psychological method, here emphasis is laid to the learning and not to the child</a:t>
                      </a:r>
                    </a:p>
                  </a:txBody>
                  <a:tcPr marL="110621" marR="110621" marT="110621" marB="110621">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1709630114"/>
                  </a:ext>
                </a:extLst>
              </a:tr>
              <a:tr h="570313">
                <a:tc>
                  <a:txBody>
                    <a:bodyPr/>
                    <a:lstStyle/>
                    <a:p>
                      <a:r>
                        <a:rPr lang="en-US" sz="1000" cap="none" spc="0">
                          <a:solidFill>
                            <a:schemeClr val="tx1"/>
                          </a:solidFill>
                        </a:rPr>
                        <a:t>3.It encourages self study and stimulates intellectual powers</a:t>
                      </a:r>
                    </a:p>
                  </a:txBody>
                  <a:tcPr marL="110621" marR="110621" marT="110621" marB="110621">
                    <a:lnL w="12700" cmpd="sng">
                      <a:noFill/>
                      <a:prstDash val="solid"/>
                    </a:lnL>
                    <a:lnR w="12700" cmpd="sng">
                      <a:noFill/>
                      <a:prstDash val="solid"/>
                    </a:lnR>
                    <a:lnT w="12700" cmpd="sng">
                      <a:noFill/>
                      <a:prstDash val="solid"/>
                    </a:lnT>
                    <a:lnB w="12700" cmpd="sng">
                      <a:noFill/>
                      <a:prstDash val="solid"/>
                    </a:lnB>
                    <a:noFill/>
                  </a:tcPr>
                </a:tc>
                <a:tc>
                  <a:txBody>
                    <a:bodyPr/>
                    <a:lstStyle/>
                    <a:p>
                      <a:r>
                        <a:rPr lang="en-US" sz="1000" cap="none" spc="0">
                          <a:solidFill>
                            <a:schemeClr val="tx1"/>
                          </a:solidFill>
                        </a:rPr>
                        <a:t>3.It is a method of presentation, no originality and creativity is developed</a:t>
                      </a:r>
                    </a:p>
                  </a:txBody>
                  <a:tcPr marL="110621" marR="110621" marT="110621" marB="110621">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2027877277"/>
                  </a:ext>
                </a:extLst>
              </a:tr>
              <a:tr h="410527">
                <a:tc>
                  <a:txBody>
                    <a:bodyPr/>
                    <a:lstStyle/>
                    <a:p>
                      <a:r>
                        <a:rPr lang="en-US" sz="1000" cap="none" spc="0">
                          <a:solidFill>
                            <a:schemeClr val="tx1"/>
                          </a:solidFill>
                        </a:rPr>
                        <a:t>4.No stress is laid over memorization </a:t>
                      </a:r>
                    </a:p>
                  </a:txBody>
                  <a:tcPr marL="110621" marR="110621" marT="110621" marB="110621">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r>
                        <a:rPr lang="en-US" sz="1000" cap="none" spc="0">
                          <a:solidFill>
                            <a:schemeClr val="tx1"/>
                          </a:solidFill>
                        </a:rPr>
                        <a:t>4.Here memory decides everything</a:t>
                      </a:r>
                    </a:p>
                  </a:txBody>
                  <a:tcPr marL="110621" marR="110621" marT="110621" marB="110621">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3122528913"/>
                  </a:ext>
                </a:extLst>
              </a:tr>
              <a:tr h="730099">
                <a:tc>
                  <a:txBody>
                    <a:bodyPr/>
                    <a:lstStyle/>
                    <a:p>
                      <a:r>
                        <a:rPr lang="en-US" sz="1000" cap="none" spc="0">
                          <a:solidFill>
                            <a:schemeClr val="tx1"/>
                          </a:solidFill>
                        </a:rPr>
                        <a:t>5.Reasoning is very clear, any doubt about how and why of a formula are clarified in the beginning </a:t>
                      </a:r>
                    </a:p>
                  </a:txBody>
                  <a:tcPr marL="110621" marR="110621" marT="110621" marB="110621">
                    <a:lnL w="12700" cmpd="sng">
                      <a:noFill/>
                      <a:prstDash val="solid"/>
                    </a:lnL>
                    <a:lnR w="12700" cmpd="sng">
                      <a:noFill/>
                      <a:prstDash val="solid"/>
                    </a:lnR>
                    <a:lnT w="12700" cmpd="sng">
                      <a:noFill/>
                      <a:prstDash val="solid"/>
                    </a:lnT>
                    <a:lnB w="12700" cmpd="sng">
                      <a:noFill/>
                      <a:prstDash val="solid"/>
                    </a:lnB>
                    <a:noFill/>
                  </a:tcPr>
                </a:tc>
                <a:tc>
                  <a:txBody>
                    <a:bodyPr/>
                    <a:lstStyle/>
                    <a:p>
                      <a:r>
                        <a:rPr lang="en-US" sz="1000" cap="none" spc="0">
                          <a:solidFill>
                            <a:schemeClr val="tx1"/>
                          </a:solidFill>
                        </a:rPr>
                        <a:t>5.Here people have every doubt about formula</a:t>
                      </a:r>
                    </a:p>
                  </a:txBody>
                  <a:tcPr marL="110621" marR="110621" marT="110621" marB="110621">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187074959"/>
                  </a:ext>
                </a:extLst>
              </a:tr>
              <a:tr h="570313">
                <a:tc>
                  <a:txBody>
                    <a:bodyPr/>
                    <a:lstStyle/>
                    <a:p>
                      <a:r>
                        <a:rPr lang="en-US" sz="1000" cap="none" spc="0">
                          <a:solidFill>
                            <a:schemeClr val="tx1"/>
                          </a:solidFill>
                        </a:rPr>
                        <a:t>6.Suitable in the initial stages of teaching</a:t>
                      </a:r>
                    </a:p>
                  </a:txBody>
                  <a:tcPr marL="110621" marR="110621" marT="110621" marB="110621">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r>
                        <a:rPr lang="en-US" sz="1000" cap="none" spc="0">
                          <a:solidFill>
                            <a:schemeClr val="tx1"/>
                          </a:solidFill>
                        </a:rPr>
                        <a:t>6.It is suitable at the practice or application stage </a:t>
                      </a:r>
                    </a:p>
                  </a:txBody>
                  <a:tcPr marL="110621" marR="110621" marT="110621" marB="110621">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1393187281"/>
                  </a:ext>
                </a:extLst>
              </a:tr>
              <a:tr h="570313">
                <a:tc>
                  <a:txBody>
                    <a:bodyPr/>
                    <a:lstStyle/>
                    <a:p>
                      <a:r>
                        <a:rPr lang="en-US" sz="1000" cap="none" spc="0">
                          <a:solidFill>
                            <a:schemeClr val="tx1"/>
                          </a:solidFill>
                        </a:rPr>
                        <a:t>7.Suitable at primary education level</a:t>
                      </a:r>
                    </a:p>
                  </a:txBody>
                  <a:tcPr marL="110621" marR="110621" marT="110621" marB="110621">
                    <a:lnL w="12700" cmpd="sng">
                      <a:noFill/>
                      <a:prstDash val="solid"/>
                    </a:lnL>
                    <a:lnR w="12700" cmpd="sng">
                      <a:noFill/>
                      <a:prstDash val="solid"/>
                    </a:lnR>
                    <a:lnT w="12700" cmpd="sng">
                      <a:noFill/>
                      <a:prstDash val="solid"/>
                    </a:lnT>
                    <a:lnB w="12700" cmpd="sng">
                      <a:noFill/>
                      <a:prstDash val="solid"/>
                    </a:lnB>
                    <a:noFill/>
                  </a:tcPr>
                </a:tc>
                <a:tc>
                  <a:txBody>
                    <a:bodyPr/>
                    <a:lstStyle/>
                    <a:p>
                      <a:r>
                        <a:rPr lang="en-US" sz="1000" cap="none" spc="0">
                          <a:solidFill>
                            <a:schemeClr val="tx1"/>
                          </a:solidFill>
                        </a:rPr>
                        <a:t>7.Suitable for secondary and higher education levels</a:t>
                      </a:r>
                    </a:p>
                  </a:txBody>
                  <a:tcPr marL="110621" marR="110621" marT="110621" marB="110621">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421311664"/>
                  </a:ext>
                </a:extLst>
              </a:tr>
              <a:tr h="570313">
                <a:tc>
                  <a:txBody>
                    <a:bodyPr/>
                    <a:lstStyle/>
                    <a:p>
                      <a:r>
                        <a:rPr lang="en-US" sz="1000" cap="none" spc="0">
                          <a:solidFill>
                            <a:schemeClr val="tx1"/>
                          </a:solidFill>
                        </a:rPr>
                        <a:t>8.Encourages active participation of the student</a:t>
                      </a:r>
                    </a:p>
                  </a:txBody>
                  <a:tcPr marL="110621" marR="110621" marT="110621" marB="110621">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tc>
                  <a:txBody>
                    <a:bodyPr/>
                    <a:lstStyle/>
                    <a:p>
                      <a:r>
                        <a:rPr lang="en-US" sz="1000" cap="none" spc="0">
                          <a:solidFill>
                            <a:schemeClr val="tx1"/>
                          </a:solidFill>
                        </a:rPr>
                        <a:t>8.Makes the student passive recipient of  knowledge</a:t>
                      </a:r>
                    </a:p>
                  </a:txBody>
                  <a:tcPr marL="110621" marR="110621" marT="110621" marB="110621">
                    <a:lnL w="12700" cmpd="sng">
                      <a:noFill/>
                      <a:prstDash val="solid"/>
                    </a:lnL>
                    <a:lnR w="12700" cmpd="sng">
                      <a:noFill/>
                      <a:prstDash val="solid"/>
                    </a:lnR>
                    <a:lnT w="12700" cmpd="sng">
                      <a:noFill/>
                      <a:prstDash val="solid"/>
                    </a:lnT>
                    <a:lnB w="12700" cmpd="sng">
                      <a:noFill/>
                      <a:prstDash val="solid"/>
                    </a:lnB>
                    <a:solidFill>
                      <a:srgbClr val="000000">
                        <a:alpha val="7843"/>
                      </a:srgbClr>
                    </a:solidFill>
                  </a:tcPr>
                </a:tc>
                <a:extLst>
                  <a:ext uri="{0D108BD9-81ED-4DB2-BD59-A6C34878D82A}">
                    <a16:rowId xmlns:a16="http://schemas.microsoft.com/office/drawing/2014/main" val="1026531737"/>
                  </a:ext>
                </a:extLst>
              </a:tr>
            </a:tbl>
          </a:graphicData>
        </a:graphic>
      </p:graphicFrame>
    </p:spTree>
    <p:extLst>
      <p:ext uri="{BB962C8B-B14F-4D97-AF65-F5344CB8AC3E}">
        <p14:creationId xmlns:p14="http://schemas.microsoft.com/office/powerpoint/2010/main" val="2252975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TotalTime>
  <Words>577</Words>
  <Application>Microsoft Office PowerPoint</Application>
  <PresentationFormat>Widescreen</PresentationFormat>
  <Paragraphs>43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Garamond</vt:lpstr>
      <vt:lpstr>Office Theme</vt:lpstr>
      <vt:lpstr>Methods of Teaching Mathematics</vt:lpstr>
      <vt:lpstr>Definition</vt:lpstr>
      <vt:lpstr>Inductive-Deductive Method</vt:lpstr>
      <vt:lpstr>Deductive Method</vt:lpstr>
      <vt:lpstr>Comparison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Methods of Teaching Mathematics</dc:title>
  <dc:creator>Shubham Sharma</dc:creator>
  <cp:lastModifiedBy>Shubham Sharma</cp:lastModifiedBy>
  <cp:revision>8</cp:revision>
  <dcterms:created xsi:type="dcterms:W3CDTF">2020-03-30T16:17:58Z</dcterms:created>
  <dcterms:modified xsi:type="dcterms:W3CDTF">2020-03-30T17:03:46Z</dcterms:modified>
</cp:coreProperties>
</file>